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94" r:id="rId4"/>
    <p:sldId id="296" r:id="rId5"/>
    <p:sldId id="297" r:id="rId6"/>
    <p:sldId id="295" r:id="rId7"/>
    <p:sldId id="298" r:id="rId8"/>
    <p:sldId id="299" r:id="rId9"/>
    <p:sldId id="300" r:id="rId10"/>
    <p:sldId id="301" r:id="rId11"/>
    <p:sldId id="30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1F683-41E1-45BB-ADC3-1843F35AE587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2AA49-9267-4E92-AA3D-0E21CA8FA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09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0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54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8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78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10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50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05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9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14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Huisvesting </a:t>
            </a:r>
            <a:br>
              <a:rPr lang="nl-NL" dirty="0" smtClean="0"/>
            </a:br>
            <a:r>
              <a:rPr lang="nl-NL" dirty="0" smtClean="0"/>
              <a:t>en </a:t>
            </a:r>
            <a:br>
              <a:rPr lang="nl-NL" dirty="0" smtClean="0"/>
            </a:br>
            <a:r>
              <a:rPr lang="nl-NL" dirty="0" smtClean="0"/>
              <a:t>Hygiëne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9530" y="4235394"/>
            <a:ext cx="8767860" cy="1747395"/>
          </a:xfrm>
        </p:spPr>
        <p:txBody>
          <a:bodyPr>
            <a:normAutofit fontScale="92500" lnSpcReduction="10000"/>
          </a:bodyPr>
          <a:lstStyle/>
          <a:p>
            <a:r>
              <a:rPr lang="nl-NL" sz="3100" dirty="0" smtClean="0"/>
              <a:t>Les 5 – blok 2</a:t>
            </a:r>
          </a:p>
          <a:p>
            <a:endParaRPr lang="nl-NL" dirty="0" smtClean="0"/>
          </a:p>
          <a:p>
            <a:r>
              <a:rPr lang="nl-NL" dirty="0" smtClean="0"/>
              <a:t>Docent </a:t>
            </a:r>
          </a:p>
          <a:p>
            <a:r>
              <a:rPr lang="nl-NL" dirty="0" smtClean="0"/>
              <a:t>kborgerink@aoc-oost.nl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Cavialuis of Stofluis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Cavialuis komt voornamelijk op de rug en de achterhand van de cavia voor.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Luizen kun je met het blote oog zien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Als je de beharing terug strijkt, zie je de luizen op de huid lopen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Behandeling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Je kunt hem behandelen met </a:t>
            </a:r>
            <a:r>
              <a:rPr lang="nl-NL" dirty="0" err="1" smtClean="0">
                <a:solidFill>
                  <a:schemeClr val="tx1"/>
                </a:solidFill>
              </a:rPr>
              <a:t>Finiluis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Cavialuis is géén zoönose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Is niet overdraagbaar op andere diersoorten of de mens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50" name="Picture 2" descr="Afbeeldingsresultaat voor cavia l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57" y="4671561"/>
            <a:ext cx="2535284" cy="18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56" y="3184835"/>
            <a:ext cx="2535284" cy="13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Afmaken verrijking voor </a:t>
            </a:r>
            <a:r>
              <a:rPr lang="nl-NL" sz="4000" smtClean="0"/>
              <a:t>de hamsters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 dirty="0" smtClean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Afbeeldingsresultaat voor hamster verrij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4333897"/>
            <a:ext cx="3253830" cy="2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hamster verrij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89" y="4333897"/>
            <a:ext cx="2889401" cy="2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03" y="4333897"/>
            <a:ext cx="2378940" cy="2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hamster verrij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6" y="4333897"/>
            <a:ext cx="2503703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40971" y="2057400"/>
            <a:ext cx="9366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rest van deze les hebben jullie de tijd om verrijking te maken voor de hamsters hier op school.</a:t>
            </a:r>
          </a:p>
          <a:p>
            <a:r>
              <a:rPr lang="nl-NL" dirty="0" smtClean="0"/>
              <a:t>Wees creatief en probeer de materialen te gebruiken die je hier op school kan vinden. </a:t>
            </a:r>
          </a:p>
          <a:p>
            <a:r>
              <a:rPr lang="nl-NL" dirty="0" smtClean="0"/>
              <a:t>Let op, het moet dit uur af zijn, dus zorg dat je snel een plan maakt en dit uitvoert.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84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43840"/>
            <a:ext cx="9875520" cy="1356360"/>
          </a:xfrm>
        </p:spPr>
        <p:txBody>
          <a:bodyPr/>
          <a:lstStyle/>
          <a:p>
            <a:r>
              <a:rPr lang="nl-NL" dirty="0" smtClean="0"/>
              <a:t>Planning blok 2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789731"/>
              </p:ext>
            </p:extLst>
          </p:nvPr>
        </p:nvGraphicFramePr>
        <p:xfrm>
          <a:off x="1143003" y="1430383"/>
          <a:ext cx="9875517" cy="4899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58">
                  <a:extLst>
                    <a:ext uri="{9D8B030D-6E8A-4147-A177-3AD203B41FA5}">
                      <a16:colId xmlns:a16="http://schemas.microsoft.com/office/drawing/2014/main" val="227624019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804381757"/>
                    </a:ext>
                  </a:extLst>
                </a:gridCol>
                <a:gridCol w="4156094">
                  <a:extLst>
                    <a:ext uri="{9D8B030D-6E8A-4147-A177-3AD203B41FA5}">
                      <a16:colId xmlns:a16="http://schemas.microsoft.com/office/drawing/2014/main" val="1385447543"/>
                    </a:ext>
                  </a:extLst>
                </a:gridCol>
                <a:gridCol w="4014722">
                  <a:extLst>
                    <a:ext uri="{9D8B030D-6E8A-4147-A177-3AD203B41FA5}">
                      <a16:colId xmlns:a16="http://schemas.microsoft.com/office/drawing/2014/main" val="3841917231"/>
                    </a:ext>
                  </a:extLst>
                </a:gridCol>
              </a:tblGrid>
              <a:tr h="37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nummer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Les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Onderwerp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Lesstof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3523382755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Bespreken toets blok 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Doornemen verschillende bodembedekkers.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Kenniskiemboek Huisvesting van gezelschapsdieren: Hoofdstuk 2.6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650379513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Huisvestingsvormen en onderhoud konijn en cavia. Stappenplan maken voor reinigen verblijf.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Kenniskiemboek Huisvesting van gezelschapsdieren: Hoofdstuk 1.6, 2.5, 3.6 en 4.6.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3593163694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Huisvestingsvormen en onderhoud </a:t>
                      </a:r>
                      <a:r>
                        <a:rPr lang="nl-NL" sz="1400" dirty="0" smtClean="0">
                          <a:effectLst/>
                        </a:rPr>
                        <a:t>muizen</a:t>
                      </a:r>
                      <a:r>
                        <a:rPr lang="nl-NL" sz="1400" dirty="0">
                          <a:effectLst/>
                        </a:rPr>
                        <a:t>, ratten gerbils. Stappenplan maken voor reinigen verblijf.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Kenniskiemboek Huisvesting van gezelschapsdieren: Hoofdstuk 1.7, 2.6, 3.6 en 4.6.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2730815103"/>
                  </a:ext>
                </a:extLst>
              </a:tr>
              <a:tr h="743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Huisvestingsvormen en onderhoud hamsters, chinchilla’s, degoes. Stappenplan maken voor reinigen verblijf.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Kenniskiemboek Huisvesting van gezelschapsdieren: Hoofdstuk 1.7, 2.6, 3.6 en 4.6.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4152727739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Preventie ziekteverspreiding en wetgeving hierover. Zoönosen konijnen en knaagdieren.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Kenniskiemboek Infectieziekten: Hoofdstuk 5.2, 5.3, 5.5, 5.6 en 5.7.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887998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Welzijn, ethiek, en wetgeving m.b.t. huisvesting knaagdieren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Kenniskiemboek Dierenwelzijn en huisvesting: Casus </a:t>
                      </a:r>
                      <a:r>
                        <a:rPr lang="nl-NL" sz="14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400">
                          <a:effectLst/>
                        </a:rPr>
                        <a:t> Verrijkt of prikkelarm en Diergericht ontwerpen.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2720541556"/>
                  </a:ext>
                </a:extLst>
              </a:tr>
              <a:tr h="371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50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415" algn="ctr"/>
                        </a:tabLst>
                      </a:pPr>
                      <a:r>
                        <a:rPr lang="nl-NL" sz="1400">
                          <a:effectLst/>
                        </a:rPr>
                        <a:t>Ruimte voor vragen, herhaling lesstof en bespreken toets	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Kahoot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29086628"/>
                  </a:ext>
                </a:extLst>
              </a:tr>
              <a:tr h="371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51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Toets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Zie bovenstaande voor lesstof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12009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8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vandaag bespreken?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tx1"/>
                </a:solidFill>
              </a:rPr>
              <a:t>Preventie ziekteverspreiding en wetgeving hierover. Zoönosen konijnen en knaagdieren.</a:t>
            </a:r>
            <a:endParaRPr lang="nl-NL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dirty="0" smtClean="0">
              <a:solidFill>
                <a:schemeClr val="tx1"/>
              </a:solidFill>
            </a:endParaRPr>
          </a:p>
          <a:p>
            <a:r>
              <a:rPr lang="nl-NL" sz="2400" dirty="0" smtClean="0">
                <a:solidFill>
                  <a:schemeClr val="tx1"/>
                </a:solidFill>
              </a:rPr>
              <a:t>Afmaken verrijking voor de hamsters</a:t>
            </a:r>
            <a:endParaRPr lang="nl-NL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50" name="Picture 2" descr="Afbeeldingsresultaat voor ham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r="9671"/>
          <a:stretch/>
        </p:blipFill>
        <p:spPr bwMode="auto">
          <a:xfrm>
            <a:off x="8987246" y="3645753"/>
            <a:ext cx="2952206" cy="293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Preventie ziekteverspreiding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Ziekte, chronische stress, pijn en verwondingen bij dieren kun je vaak voorkomen.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Dit doe je door te letten op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Het geven van de juiste voeding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Huisvesting van het dier goed op orde hebben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Juiste werkindeling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en de hygiëne goed bewaakt.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pPr lvl="1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637" y="4331310"/>
            <a:ext cx="29051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0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Hygiënemaatregelen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Door dierruimtes schoon en opgeruimd te houden, voorkom je dat ziektekiemen zich kunnen ontwikkelen. Hierdoor krijg je ook minder last van ongedierte.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De werkindeling helpt ook  bij het voorkomen van ziektes.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Verzorg eerst ‘schone’ dieren en daarna pas de vieze.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Verzorg eerst gezonde dieren en daarna pas de zieke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Verzorg eerst jonge dieren en daarna pas de oudere.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Het gebruiken van aparte materialen voor ieder dier helpt ook bij ziekteverspreiding.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Opvang van zieke 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2400" dirty="0">
                <a:solidFill>
                  <a:schemeClr val="tx1"/>
                </a:solidFill>
              </a:rPr>
              <a:t>Quarantaine ruimte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Voor dieren waarvan de gezondheid onbekend is. </a:t>
            </a:r>
          </a:p>
          <a:p>
            <a:pPr lvl="0"/>
            <a:r>
              <a:rPr lang="nl-NL" sz="2400" dirty="0">
                <a:solidFill>
                  <a:schemeClr val="tx1"/>
                </a:solidFill>
              </a:rPr>
              <a:t>Isolatie ruimte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Voor dieren waarvan gedacht wordt dat ze een besmettelijke ziekte hebben</a:t>
            </a:r>
          </a:p>
          <a:p>
            <a:pPr lvl="0"/>
            <a:r>
              <a:rPr lang="nl-NL" sz="2400" dirty="0">
                <a:solidFill>
                  <a:schemeClr val="tx1"/>
                </a:solidFill>
              </a:rPr>
              <a:t>Ziekenboeg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Voor dieren die geen besmettelijke ziekte hebben, maar wel ziek zijn. </a:t>
            </a:r>
          </a:p>
          <a:p>
            <a:endParaRPr lang="nl-NL" dirty="0"/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75" y="261847"/>
            <a:ext cx="2837814" cy="14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>
                <a:solidFill>
                  <a:schemeClr val="tx1"/>
                </a:solidFill>
              </a:rPr>
              <a:t>Zoek uit welke zoönosen er zijn bij het konijn- en kaagdieren?</a:t>
            </a:r>
          </a:p>
          <a:p>
            <a:pPr lvl="1"/>
            <a:r>
              <a:rPr lang="nl-NL" dirty="0" err="1" smtClean="0">
                <a:solidFill>
                  <a:schemeClr val="tx1"/>
                </a:solidFill>
              </a:rPr>
              <a:t>Anaplasmose</a:t>
            </a:r>
            <a:r>
              <a:rPr lang="nl-NL" dirty="0" smtClean="0">
                <a:solidFill>
                  <a:schemeClr val="tx1"/>
                </a:solidFill>
              </a:rPr>
              <a:t> = bacteriën</a:t>
            </a:r>
          </a:p>
          <a:p>
            <a:pPr lvl="2"/>
            <a:r>
              <a:rPr lang="nl-NL" dirty="0" smtClean="0">
                <a:solidFill>
                  <a:schemeClr val="tx1"/>
                </a:solidFill>
              </a:rPr>
              <a:t>Overdraagbaar via teken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Chlamydia = bacteriën</a:t>
            </a:r>
          </a:p>
          <a:p>
            <a:pPr lvl="2"/>
            <a:r>
              <a:rPr lang="nl-NL" dirty="0" smtClean="0">
                <a:solidFill>
                  <a:schemeClr val="tx1"/>
                </a:solidFill>
              </a:rPr>
              <a:t>Overdraagbaar via oogvocht</a:t>
            </a:r>
            <a:r>
              <a:rPr lang="nl-NL" dirty="0">
                <a:solidFill>
                  <a:schemeClr val="tx1"/>
                </a:solidFill>
              </a:rPr>
              <a:t>, snot en uitwerpselen </a:t>
            </a:r>
            <a:r>
              <a:rPr lang="nl-NL" dirty="0" smtClean="0">
                <a:solidFill>
                  <a:schemeClr val="tx1"/>
                </a:solidFill>
              </a:rPr>
              <a:t>en stofdeeltjes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Ringworm = schimmels</a:t>
            </a:r>
          </a:p>
          <a:p>
            <a:pPr lvl="2"/>
            <a:r>
              <a:rPr lang="nl-NL" dirty="0" smtClean="0">
                <a:solidFill>
                  <a:schemeClr val="tx1"/>
                </a:solidFill>
              </a:rPr>
              <a:t>Overdraagbaar door in contact te komen met de schimmel via huid of voorwerpen</a:t>
            </a:r>
          </a:p>
          <a:p>
            <a:pPr lvl="1"/>
            <a:r>
              <a:rPr lang="nl-NL" dirty="0" err="1" smtClean="0">
                <a:solidFill>
                  <a:schemeClr val="tx1"/>
                </a:solidFill>
              </a:rPr>
              <a:t>Hantavirus</a:t>
            </a:r>
            <a:endParaRPr lang="nl-NL" dirty="0" smtClean="0">
              <a:solidFill>
                <a:schemeClr val="tx1"/>
              </a:solidFill>
            </a:endParaRPr>
          </a:p>
          <a:p>
            <a:pPr lvl="2"/>
            <a:r>
              <a:rPr lang="nl-NL" dirty="0" smtClean="0">
                <a:solidFill>
                  <a:schemeClr val="tx1"/>
                </a:solidFill>
              </a:rPr>
              <a:t>Overdraagbaar via urine, ontlasting en speeksel</a:t>
            </a:r>
          </a:p>
          <a:p>
            <a:pPr lvl="1"/>
            <a:r>
              <a:rPr lang="nl-NL" dirty="0" err="1" smtClean="0">
                <a:solidFill>
                  <a:schemeClr val="tx1"/>
                </a:solidFill>
              </a:rPr>
              <a:t>Listeriose</a:t>
            </a:r>
            <a:r>
              <a:rPr lang="nl-NL" dirty="0" smtClean="0">
                <a:solidFill>
                  <a:schemeClr val="tx1"/>
                </a:solidFill>
              </a:rPr>
              <a:t> = bacterie</a:t>
            </a:r>
          </a:p>
          <a:p>
            <a:pPr lvl="2"/>
            <a:r>
              <a:rPr lang="nl-NL" dirty="0" smtClean="0">
                <a:solidFill>
                  <a:schemeClr val="tx1"/>
                </a:solidFill>
              </a:rPr>
              <a:t>Besmette voedingswaren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Toxoplasmose = parasiet</a:t>
            </a:r>
          </a:p>
          <a:p>
            <a:pPr lvl="2"/>
            <a:r>
              <a:rPr lang="nl-NL" dirty="0" smtClean="0">
                <a:solidFill>
                  <a:schemeClr val="tx1"/>
                </a:solidFill>
              </a:rPr>
              <a:t>Overdracht via het opeten van andere dieren</a:t>
            </a: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50" name="Picture 2" descr="Afbeeldingsresultaat voor Toxoplasm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48" y="341765"/>
            <a:ext cx="3632654" cy="241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Schurftmijt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057400"/>
            <a:ext cx="10111154" cy="4038600"/>
          </a:xfrm>
        </p:spPr>
        <p:txBody>
          <a:bodyPr>
            <a:normAutofit fontScale="925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Meest voorkomende parasitaire ziekte bij konijnen en cavia’s.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Bij konijn begint het meestal op de kop, waarna het zich verspreidt over het lichaam.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Bij cavia’s begint het meestal op de achterhand.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De mijt kun je niet met het blote oog zien.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Hij boort gangen in de opperhuis en veroorzaakt jeuk.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Hierdoor gaat het dier krabben en krijg het last van haaruitval, kale plekken en open wonden.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Behandeling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Dier direct apart zetten, want het is besmettelijk.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Behandeling kan een bad met een anti-schurftmiddel of enten met </a:t>
            </a:r>
            <a:r>
              <a:rPr lang="nl-NL" dirty="0" err="1" smtClean="0">
                <a:solidFill>
                  <a:schemeClr val="tx1"/>
                </a:solidFill>
              </a:rPr>
              <a:t>Ivomec</a:t>
            </a:r>
            <a:r>
              <a:rPr lang="nl-NL" dirty="0" smtClean="0">
                <a:solidFill>
                  <a:schemeClr val="tx1"/>
                </a:solidFill>
              </a:rPr>
              <a:t>.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Afbeeldingsresultaat voor schurftmijt koni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98" y="379219"/>
            <a:ext cx="1953894" cy="18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churftmijt konij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485" y="379219"/>
            <a:ext cx="16192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Schimmel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Schimmel bij knaagdieren wordt veroorzaakt door de ringworm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Verschijnselen zijn kale plekken en schilfertjes voornamelijk op kop en poten.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Behandeling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Zonder behandeling verspreidt de ziekte zich over het hele lichaam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Wassen met een schimmeldodende shampoo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Ringworm is een zoönose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Draag dus beschermede kleding!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Afbeeldingsresultaat voor ringworm bij koni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92" y="330517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966</TotalTime>
  <Words>689</Words>
  <Application>Microsoft Office PowerPoint</Application>
  <PresentationFormat>Breedbeeld</PresentationFormat>
  <Paragraphs>125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Calibri</vt:lpstr>
      <vt:lpstr>Corbel</vt:lpstr>
      <vt:lpstr>Times New Roman</vt:lpstr>
      <vt:lpstr>Wingdings</vt:lpstr>
      <vt:lpstr>Basis</vt:lpstr>
      <vt:lpstr>Huisvesting  en  Hygiëne</vt:lpstr>
      <vt:lpstr>Planning blok 2</vt:lpstr>
      <vt:lpstr>Wat gaan we vandaag bespreken?</vt:lpstr>
      <vt:lpstr>Preventie ziekteverspreiding</vt:lpstr>
      <vt:lpstr>Hygiënemaatregelen</vt:lpstr>
      <vt:lpstr>Opvang van zieke dieren</vt:lpstr>
      <vt:lpstr>Opdracht</vt:lpstr>
      <vt:lpstr>Schurftmijt</vt:lpstr>
      <vt:lpstr>Schimmel </vt:lpstr>
      <vt:lpstr>Cavialuis of Stofluis </vt:lpstr>
      <vt:lpstr>Afmaken verrijking voor de hamsters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Hygiëne</dc:title>
  <dc:creator>Kimberley Borgerink</dc:creator>
  <cp:lastModifiedBy>Joyce Vonk</cp:lastModifiedBy>
  <cp:revision>92</cp:revision>
  <dcterms:created xsi:type="dcterms:W3CDTF">2017-08-29T13:33:23Z</dcterms:created>
  <dcterms:modified xsi:type="dcterms:W3CDTF">2018-12-24T13:15:46Z</dcterms:modified>
</cp:coreProperties>
</file>